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63" r:id="rId2"/>
    <p:sldId id="264" r:id="rId3"/>
    <p:sldId id="266" r:id="rId4"/>
    <p:sldId id="279" r:id="rId5"/>
    <p:sldId id="281" r:id="rId6"/>
    <p:sldId id="282" r:id="rId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>
            <a:extLst>
              <a:ext uri="{FF2B5EF4-FFF2-40B4-BE49-F238E27FC236}">
                <a16:creationId xmlns:a16="http://schemas.microsoft.com/office/drawing/2014/main" id="{E78333D2-3022-4004-B0B9-9D7DB7B3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5363" name="AutoShape 2">
            <a:extLst>
              <a:ext uri="{FF2B5EF4-FFF2-40B4-BE49-F238E27FC236}">
                <a16:creationId xmlns:a16="http://schemas.microsoft.com/office/drawing/2014/main" id="{1BA30A5B-CC32-42DA-A3C7-EB786352D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5364" name="AutoShape 3">
            <a:extLst>
              <a:ext uri="{FF2B5EF4-FFF2-40B4-BE49-F238E27FC236}">
                <a16:creationId xmlns:a16="http://schemas.microsoft.com/office/drawing/2014/main" id="{4FA24AA3-EA63-493A-9F4A-0B74327EA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5365" name="AutoShape 4">
            <a:extLst>
              <a:ext uri="{FF2B5EF4-FFF2-40B4-BE49-F238E27FC236}">
                <a16:creationId xmlns:a16="http://schemas.microsoft.com/office/drawing/2014/main" id="{58FA827F-DA1F-4871-B623-F25B86602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5366" name="AutoShape 5">
            <a:extLst>
              <a:ext uri="{FF2B5EF4-FFF2-40B4-BE49-F238E27FC236}">
                <a16:creationId xmlns:a16="http://schemas.microsoft.com/office/drawing/2014/main" id="{6CC26B70-D15E-465B-8420-020D66D2F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5367" name="Rectangle 6">
            <a:extLst>
              <a:ext uri="{FF2B5EF4-FFF2-40B4-BE49-F238E27FC236}">
                <a16:creationId xmlns:a16="http://schemas.microsoft.com/office/drawing/2014/main" id="{228CE578-5A79-4B5E-BC45-66DB97161B5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0362" cy="124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1D70CE4-AED8-42CC-B0B4-1A6EB0C9913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D4D12C51-A3AF-42DE-A40D-ADBEDB811D6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99D417E1-0BE2-47BE-B89A-7CCC158A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D04979D9-8978-458C-946F-D52399FAD89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3489BA1A-B9C4-4878-BF4D-343A0ABC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9517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E103A8CD-6A1A-4131-BCD6-7F38E975741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BB19F8C6-21B2-442E-98BD-0AF79BB8D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E103A8CD-6A1A-4131-BCD6-7F38E975741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BB19F8C6-21B2-442E-98BD-0AF79BB8D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5887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E103A8CD-6A1A-4131-BCD6-7F38E975741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BB19F8C6-21B2-442E-98BD-0AF79BB8D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57733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D4D12C51-A3AF-42DE-A40D-ADBEDB811D6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99D417E1-0BE2-47BE-B89A-7CCC158A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618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86AE7E-C8B2-40BB-9E41-82FA07786F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F8166-F250-4D68-8FE1-9A7A23968C3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1BB41-1827-4EEE-89D4-F98123FEF28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A30AF-85BE-4C2A-A7F3-B8645326BD8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8679776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C32463-D879-4079-835B-8F72CB59FF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45560-F079-46BC-87F7-78233F6BCF0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A9F70-0798-4092-9BAA-EB0E44D37F1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C7DCD-3224-4754-9CED-93CBA36C681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387199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28588"/>
            <a:ext cx="2054225" cy="5988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3450" cy="5988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F7D304-1467-4DAE-9A72-9A420DD036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12443-C3E8-4A35-8B20-51525A85F62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3B59-4C5A-49EE-8960-F0638E013E2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3234B-229E-4059-9B1D-F4543F030A3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488596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6306FD-12E9-4B6D-99ED-54A0C6E0A1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3DDD12-A77A-457F-B9FE-24D5E4FBFF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5B88CA-3BE3-43EE-B659-F22DD68FA7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18467-E773-40DC-B715-C155285EBA7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5378244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3837" cy="2181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33825"/>
            <a:ext cx="4033837" cy="2182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1217781-5A51-4B27-8AD4-9541C32C27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830946-2EBC-4850-B1BE-7199A920CBC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720AC3-A980-42D9-B4B1-272F13B3122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2EF19-635D-40A4-9155-CCD8F7847C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8822181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EF17AB-5602-4EE9-B222-E8EAABEBC2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642BF-9812-4C3D-839B-D40E283C27F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C8072-37AF-415B-B9A6-B87CB4EA6CD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EF3EF-A642-450C-8299-60495A6BFDD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6840917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C09A4-3770-436A-A4BB-16B7B49AB7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6030C-0B0B-4449-BA15-22F4EDEA5B1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4CAC52-8AC1-4284-A2BA-603883806D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DBE45-FB2E-4799-902F-13D2EA0077A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9826546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ED8DB1-A628-4D74-8819-B27B51BA23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6CBF412-2A6F-476F-ADB1-74CCA298F54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34DA84-41D2-462D-9661-51F2C8BDC77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F30A3-E498-456B-B341-DC54C72FFE4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238823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BC9887A-823B-40E3-A141-4474AB5064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110FA3-0979-40AA-95F9-7E50549CC2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5664439-5EEC-41B1-8D60-1098E6510A4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DF8EA-74D4-4842-8365-FEBCFB76AA6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35116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691A7BE-7BA6-4B2B-8BB6-04F13F6F098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ED2930-47E2-417D-8C37-03FE8139915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5495D0-327F-4B74-8B9F-D49F4551436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40D65-DD41-4B6F-A939-A755E23C499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43793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F87964-646C-4D49-A4E7-7296D92646B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3254B2-03E8-4C15-88F1-68110FF387F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431C20-CB28-4411-B96E-E19C70FDCDF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72D24-2AF0-4391-A8FD-27F25CC31DF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3152151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EF31FA-9904-4885-BACF-833F762861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831B29-42C5-45F5-9058-C0813DE3B48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8591E79-EF7C-4AE8-8A1F-69E09CCD1D8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85147-0C6F-4CE1-BAFA-D7998B433EE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1503674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29CBBB-F1B7-4606-82A7-1D951ABDF6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5EF59A-523B-4114-A98F-DD377B2DFD0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D90AEEE-5535-4FF8-A214-D83348CDC66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671E9-277F-4EE7-8E3C-1844058A298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0479264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521D064-31D4-4B21-84AA-97189E35C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00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C030FDE-A6AF-49DA-B041-39D84DBA2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52D8111-7A1A-46AB-9AB7-78F165AE37C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D7B0C3-409D-4D56-B003-6F3EC167BEE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6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784F09-E00D-422E-B333-500D4579E0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D424A9D-CCA7-4BF2-8476-0410505E0086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ipe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07643B38-BAB0-4F5A-BAEB-ADA623407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503238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ÍRÁS ÉS A TÖRVÉNYEK SZÜLETÉSE </a:t>
            </a:r>
          </a:p>
        </p:txBody>
      </p:sp>
      <p:pic>
        <p:nvPicPr>
          <p:cNvPr id="3" name="Kép 2" descr="A képen épület, kültéri, tégla, régi látható&#10;&#10;Automatikusan generált leírás">
            <a:extLst>
              <a:ext uri="{FF2B5EF4-FFF2-40B4-BE49-F238E27FC236}">
                <a16:creationId xmlns:a16="http://schemas.microsoft.com/office/drawing/2014/main" id="{D021A405-9A45-4368-B4CA-2B30CE421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4B9FD4F1-A0DC-448F-B06C-7F110163F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4825"/>
          </a:xfrm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ékírás születése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6E1AEBC-12A8-4047-B13A-EABAC4B54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9" y="2652807"/>
            <a:ext cx="6332507" cy="3983798"/>
          </a:xfrm>
          <a:prstGeom prst="rect">
            <a:avLst/>
          </a:prstGeom>
        </p:spPr>
      </p:pic>
      <p:pic>
        <p:nvPicPr>
          <p:cNvPr id="7" name="Kép 6" descr="A képen fénykép, épület, ülő, nagyon nagy látható&#10;&#10;Automatikusan generált leírás">
            <a:extLst>
              <a:ext uri="{FF2B5EF4-FFF2-40B4-BE49-F238E27FC236}">
                <a16:creationId xmlns:a16="http://schemas.microsoft.com/office/drawing/2014/main" id="{A6500EFE-83C9-49E8-8C32-52C7C31A8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00808"/>
            <a:ext cx="2346738" cy="294389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4557B26B-944B-490C-A4E1-87CA3B7B02A2}"/>
              </a:ext>
            </a:extLst>
          </p:cNvPr>
          <p:cNvSpPr/>
          <p:nvPr/>
        </p:nvSpPr>
        <p:spPr>
          <a:xfrm>
            <a:off x="341784" y="980728"/>
            <a:ext cx="63325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85250" algn="l"/>
              </a:tabLst>
            </a:pPr>
            <a:r>
              <a:rPr lang="hu-HU" alt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Az írás elengedhetetlen: agyagtáblákra írtak</a:t>
            </a:r>
            <a:br>
              <a:rPr lang="hu-HU" altLang="hu-HU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hu-HU" alt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	</a:t>
            </a:r>
            <a:r>
              <a:rPr lang="hu-HU" altLang="hu-HU" b="1" dirty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</a:rPr>
              <a:t>irányítás, készletek, adók nyilvántartása</a:t>
            </a:r>
            <a:b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</a:rPr>
              <a:t>	</a:t>
            </a: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szerződések (</a:t>
            </a:r>
            <a:r>
              <a:rPr lang="hu-HU" altLang="hu-HU" dirty="0" err="1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köcsönök</a:t>
            </a: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, bérbeadás…)</a:t>
            </a:r>
            <a:b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</a:rPr>
              <a:t>	</a:t>
            </a: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kereskedelem </a:t>
            </a:r>
          </a:p>
          <a:p>
            <a:pPr marL="342000" eaLnBrk="1" hangingPunct="1">
              <a:spcBef>
                <a:spcPts val="0"/>
              </a:spcBef>
              <a:buClrTx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85250" algn="l"/>
              </a:tabLst>
            </a:pP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59794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443BD9EE-07AC-4B42-A5D6-F53634CFB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3238"/>
          </a:xfrm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 err="1">
                <a:solidFill>
                  <a:srgbClr val="FFFF66"/>
                </a:solidFill>
                <a:latin typeface="Cambria" panose="02040503050406030204" pitchFamily="18" charset="0"/>
              </a:rPr>
              <a:t>Hammurapi</a:t>
            </a: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 törvényei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80A851-0E4F-4F23-A690-0DE02705D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052735"/>
            <a:ext cx="8751887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50838" eaLnBrk="1" hangingPunct="1">
              <a:lnSpc>
                <a:spcPct val="90000"/>
              </a:lnSpc>
              <a:spcBef>
                <a:spcPts val="700"/>
              </a:spcBef>
              <a:buClrTx/>
              <a:buFont typeface="Wingdings" panose="05000000000000000000" pitchFamily="2" charset="2"/>
              <a:buChar char="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- </a:t>
            </a:r>
            <a:r>
              <a:rPr lang="hu-HU" altLang="hu-HU" sz="2000" b="1" kern="0" dirty="0" err="1">
                <a:latin typeface="Cambria" panose="02040503050406030204" pitchFamily="18" charset="0"/>
                <a:sym typeface="Wingdings" panose="05000000000000000000" pitchFamily="2" charset="2"/>
              </a:rPr>
              <a:t>Hammurapi</a:t>
            </a: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kern="0" dirty="0">
                <a:latin typeface="Cambria" panose="02040503050406030204" pitchFamily="18" charset="0"/>
                <a:sym typeface="Wingdings" panose="05000000000000000000" pitchFamily="2" charset="2"/>
              </a:rPr>
              <a:t>(Kr. e. XVIII. század): </a:t>
            </a: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Babilon</a:t>
            </a:r>
            <a:r>
              <a:rPr lang="hu-HU" altLang="hu-HU" sz="2000" kern="0" dirty="0">
                <a:latin typeface="Cambria" panose="02040503050406030204" pitchFamily="18" charset="0"/>
                <a:sym typeface="Wingdings" panose="05000000000000000000" pitchFamily="2" charset="2"/>
              </a:rPr>
              <a:t> a főváros</a:t>
            </a:r>
            <a:br>
              <a:rPr lang="hu-HU" altLang="hu-HU" sz="2000" kern="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000" kern="0" dirty="0">
                <a:latin typeface="Cambria" panose="02040503050406030204" pitchFamily="18" charset="0"/>
                <a:sym typeface="Wingdings" panose="05000000000000000000" pitchFamily="2" charset="2"/>
              </a:rPr>
              <a:t>		- egyesítette Mezopotámiát</a:t>
            </a:r>
            <a:br>
              <a:rPr lang="hu-HU" altLang="hu-HU" sz="2000" kern="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000" kern="0" dirty="0">
                <a:latin typeface="Cambria" panose="02040503050406030204" pitchFamily="18" charset="0"/>
                <a:sym typeface="Wingdings" panose="05000000000000000000" pitchFamily="2" charset="2"/>
              </a:rPr>
              <a:t>		</a:t>
            </a: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- írásba foglalta a szokásjogot (kodifikálás)</a:t>
            </a:r>
          </a:p>
          <a:p>
            <a:pPr marL="7938" indent="0" eaLnBrk="1" hangingPunct="1">
              <a:lnSpc>
                <a:spcPct val="90000"/>
              </a:lnSpc>
              <a:spcBef>
                <a:spcPts val="700"/>
              </a:spcBef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                </a:t>
            </a:r>
            <a:endParaRPr lang="hu-HU" altLang="hu-HU" sz="2000" b="1" kern="0" dirty="0">
              <a:latin typeface="Cambria" panose="020405030504060302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7C7E1FB-E386-4BB5-8ACF-5C3E4DD4B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14" y="2967430"/>
            <a:ext cx="3817342" cy="33477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177AC90-642D-4967-B8BA-8E05FF9DEC53}"/>
              </a:ext>
            </a:extLst>
          </p:cNvPr>
          <p:cNvSpPr txBox="1"/>
          <p:nvPr/>
        </p:nvSpPr>
        <p:spPr>
          <a:xfrm>
            <a:off x="168274" y="6488668"/>
            <a:ext cx="875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Az imádkozó </a:t>
            </a:r>
            <a:r>
              <a:rPr lang="hu-HU" b="1" dirty="0" err="1">
                <a:solidFill>
                  <a:schemeClr val="tx1"/>
                </a:solidFill>
                <a:latin typeface="Cambria" panose="02040503050406030204" pitchFamily="18" charset="0"/>
              </a:rPr>
              <a:t>Hammurapi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 (British Museum) – Babilónia a Kr. e. XVIII. században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C21DEB1-C4B9-4F54-AFA8-F6AE923B0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361" y="2852936"/>
            <a:ext cx="4657968" cy="3347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443BD9EE-07AC-4B42-A5D6-F53634CFB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3238"/>
          </a:xfrm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 err="1">
                <a:solidFill>
                  <a:srgbClr val="FFFF66"/>
                </a:solidFill>
                <a:latin typeface="Cambria" panose="02040503050406030204" pitchFamily="18" charset="0"/>
              </a:rPr>
              <a:t>Hammurapi</a:t>
            </a: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 törvényei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80A851-0E4F-4F23-A690-0DE02705D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052735"/>
            <a:ext cx="8751887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50838" eaLnBrk="1" hangingPunct="1">
              <a:lnSpc>
                <a:spcPct val="90000"/>
              </a:lnSpc>
              <a:spcBef>
                <a:spcPts val="700"/>
              </a:spcBef>
              <a:buClrTx/>
              <a:buFont typeface="Wingdings" panose="05000000000000000000" pitchFamily="2" charset="2"/>
              <a:buChar char="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- </a:t>
            </a:r>
            <a:r>
              <a:rPr lang="hu-HU" altLang="hu-HU" sz="2000" b="1" kern="0" dirty="0" err="1">
                <a:latin typeface="Cambria" panose="02040503050406030204" pitchFamily="18" charset="0"/>
                <a:sym typeface="Wingdings" panose="05000000000000000000" pitchFamily="2" charset="2"/>
              </a:rPr>
              <a:t>Hammurapi</a:t>
            </a: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kern="0" dirty="0">
                <a:latin typeface="Cambria" panose="02040503050406030204" pitchFamily="18" charset="0"/>
                <a:sym typeface="Wingdings" panose="05000000000000000000" pitchFamily="2" charset="2"/>
              </a:rPr>
              <a:t>(Kr. e. XVIII. század)</a:t>
            </a:r>
            <a:br>
              <a:rPr lang="hu-HU" altLang="hu-HU" sz="2000" kern="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000" kern="0" dirty="0">
                <a:latin typeface="Cambria" panose="02040503050406030204" pitchFamily="18" charset="0"/>
                <a:sym typeface="Wingdings" panose="05000000000000000000" pitchFamily="2" charset="2"/>
              </a:rPr>
              <a:t>		</a:t>
            </a: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- írásba foglalta a szokásjogot (kodifikálás): fejlett jogélet</a:t>
            </a:r>
          </a:p>
          <a:p>
            <a:pPr marL="7938" indent="0" eaLnBrk="1" hangingPunct="1">
              <a:lnSpc>
                <a:spcPct val="90000"/>
              </a:lnSpc>
              <a:spcBef>
                <a:spcPts val="700"/>
              </a:spcBef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                </a:t>
            </a:r>
            <a:endParaRPr lang="hu-HU" altLang="hu-HU" sz="2000" b="1" kern="0" dirty="0">
              <a:latin typeface="Cambria" panose="020405030504060302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8075504-D229-4CDD-A119-0F8ACACDE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7" y="1664909"/>
            <a:ext cx="64484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4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443BD9EE-07AC-4B42-A5D6-F53634CFB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3238"/>
          </a:xfrm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 err="1">
                <a:solidFill>
                  <a:srgbClr val="FFFF66"/>
                </a:solidFill>
                <a:latin typeface="Cambria" panose="02040503050406030204" pitchFamily="18" charset="0"/>
              </a:rPr>
              <a:t>Hammurapi</a:t>
            </a: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 törvényei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80A851-0E4F-4F23-A690-0DE02705D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6" y="980728"/>
            <a:ext cx="8751887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50838" eaLnBrk="1" hangingPunct="1">
              <a:lnSpc>
                <a:spcPct val="90000"/>
              </a:lnSpc>
              <a:spcBef>
                <a:spcPts val="700"/>
              </a:spcBef>
              <a:buClrTx/>
              <a:buFont typeface="Wingdings" panose="05000000000000000000" pitchFamily="2" charset="2"/>
              <a:buChar char="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- </a:t>
            </a:r>
            <a:r>
              <a:rPr lang="hu-HU" altLang="hu-HU" sz="2000" b="1" kern="0" dirty="0" err="1">
                <a:latin typeface="Cambria" panose="02040503050406030204" pitchFamily="18" charset="0"/>
                <a:sym typeface="Wingdings" panose="05000000000000000000" pitchFamily="2" charset="2"/>
              </a:rPr>
              <a:t>Hammurapi</a:t>
            </a: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kern="0" dirty="0">
                <a:latin typeface="Cambria" panose="02040503050406030204" pitchFamily="18" charset="0"/>
                <a:sym typeface="Wingdings" panose="05000000000000000000" pitchFamily="2" charset="2"/>
              </a:rPr>
              <a:t>(Kr. e. XVIII. század) törvényei:</a:t>
            </a:r>
          </a:p>
          <a:p>
            <a:pPr marL="350838" eaLnBrk="1" hangingPunct="1">
              <a:lnSpc>
                <a:spcPct val="90000"/>
              </a:lnSpc>
              <a:spcBef>
                <a:spcPts val="700"/>
              </a:spcBef>
              <a:buClrTx/>
              <a:buFont typeface="Wingdings" panose="05000000000000000000" pitchFamily="2" charset="2"/>
              <a:buChar char="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Társadalom: szabadok, félszabadok, rabszolgák, adósrabszolgák</a:t>
            </a:r>
          </a:p>
          <a:p>
            <a:pPr marL="350838" eaLnBrk="1" hangingPunct="1">
              <a:lnSpc>
                <a:spcPct val="90000"/>
              </a:lnSpc>
              <a:spcBef>
                <a:spcPts val="700"/>
              </a:spcBef>
              <a:buClrTx/>
              <a:buFont typeface="Wingdings" panose="05000000000000000000" pitchFamily="2" charset="2"/>
              <a:buChar char="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Szemet szemért elv!</a:t>
            </a:r>
          </a:p>
          <a:p>
            <a:pPr marL="350838" eaLnBrk="1" hangingPunct="1">
              <a:lnSpc>
                <a:spcPct val="90000"/>
              </a:lnSpc>
              <a:spcBef>
                <a:spcPts val="700"/>
              </a:spcBef>
              <a:buClrTx/>
              <a:buFont typeface="Wingdings" panose="05000000000000000000" pitchFamily="2" charset="2"/>
              <a:buChar char="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Magántulajdon védelme </a:t>
            </a:r>
          </a:p>
          <a:p>
            <a:pPr marL="350838" eaLnBrk="1" hangingPunct="1">
              <a:lnSpc>
                <a:spcPct val="90000"/>
              </a:lnSpc>
              <a:spcBef>
                <a:spcPts val="700"/>
              </a:spcBef>
              <a:buClrTx/>
              <a:buFont typeface="Wingdings" panose="05000000000000000000" pitchFamily="2" charset="2"/>
              <a:buChar char="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Apa fennhatósága a családban</a:t>
            </a:r>
          </a:p>
          <a:p>
            <a:pPr marL="350838" eaLnBrk="1" hangingPunct="1">
              <a:lnSpc>
                <a:spcPct val="90000"/>
              </a:lnSpc>
              <a:spcBef>
                <a:spcPts val="700"/>
              </a:spcBef>
              <a:buClrTx/>
              <a:buFont typeface="Wingdings" panose="05000000000000000000" pitchFamily="2" charset="2"/>
              <a:buChar char="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hu-HU" altLang="hu-HU" sz="2000" b="1" kern="0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7938" indent="0" eaLnBrk="1" hangingPunct="1">
              <a:lnSpc>
                <a:spcPct val="90000"/>
              </a:lnSpc>
              <a:spcBef>
                <a:spcPts val="700"/>
              </a:spcBef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 b="1" kern="0" dirty="0">
                <a:latin typeface="Cambria" panose="02040503050406030204" pitchFamily="18" charset="0"/>
                <a:sym typeface="Wingdings" panose="05000000000000000000" pitchFamily="2" charset="2"/>
              </a:rPr>
              <a:t>                </a:t>
            </a:r>
            <a:endParaRPr lang="hu-HU" altLang="hu-HU" sz="2000" b="1" kern="0" dirty="0">
              <a:latin typeface="Cambria" panose="02040503050406030204" pitchFamily="18" charset="0"/>
            </a:endParaRPr>
          </a:p>
        </p:txBody>
      </p:sp>
      <p:pic>
        <p:nvPicPr>
          <p:cNvPr id="3" name="Kép 2" descr="A képen épület, régi, ülő, kő látható&#10;&#10;Automatikusan generált leírás">
            <a:extLst>
              <a:ext uri="{FF2B5EF4-FFF2-40B4-BE49-F238E27FC236}">
                <a16:creationId xmlns:a16="http://schemas.microsoft.com/office/drawing/2014/main" id="{44111C48-4260-4417-BE5C-FEC84F4C9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6" y="2852936"/>
            <a:ext cx="3558326" cy="3925299"/>
          </a:xfrm>
          <a:prstGeom prst="rect">
            <a:avLst/>
          </a:prstGeom>
        </p:spPr>
      </p:pic>
      <p:pic>
        <p:nvPicPr>
          <p:cNvPr id="7" name="Kép 6" descr="A képen beltéri, ülő, hűtőgép, számláló látható&#10;&#10;Automatikusan generált leírás">
            <a:extLst>
              <a:ext uri="{FF2B5EF4-FFF2-40B4-BE49-F238E27FC236}">
                <a16:creationId xmlns:a16="http://schemas.microsoft.com/office/drawing/2014/main" id="{C1F262CD-A8C8-473F-A2A5-9F4CF199C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72393"/>
            <a:ext cx="2980010" cy="49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13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07643B38-BAB0-4F5A-BAEB-ADA623407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503238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ÍRÁS ÉS A TÖRVÉNYEK SZÜLETÉSE 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F02E8CF-7AC6-4491-9505-462450387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38189" y="980728"/>
            <a:ext cx="3467621" cy="576064"/>
          </a:xfrm>
        </p:spPr>
        <p:txBody>
          <a:bodyPr/>
          <a:lstStyle/>
          <a:p>
            <a:pPr marL="7938" indent="0" algn="ctr" eaLnBrk="1" hangingPunct="1">
              <a:lnSpc>
                <a:spcPct val="90000"/>
              </a:lnSpc>
              <a:spcBef>
                <a:spcPts val="700"/>
              </a:spcBef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4000" b="1" dirty="0">
                <a:latin typeface="Engravers MT" panose="02090707080505020304" pitchFamily="18" charset="0"/>
              </a:rPr>
              <a:t>VÉGE!!!</a:t>
            </a:r>
            <a:br>
              <a:rPr lang="hu-HU" altLang="hu-HU" sz="2400" b="1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</a:t>
            </a:r>
            <a:endParaRPr lang="hu-HU" altLang="hu-HU" sz="2400" dirty="0">
              <a:latin typeface="Cambria" panose="02040503050406030204" pitchFamily="18" charset="0"/>
            </a:endParaRPr>
          </a:p>
        </p:txBody>
      </p:sp>
      <p:pic>
        <p:nvPicPr>
          <p:cNvPr id="3" name="Kép 2" descr="A képen épület, tégla, ülő, oldal látható&#10;&#10;Automatikusan generált leírás">
            <a:extLst>
              <a:ext uri="{FF2B5EF4-FFF2-40B4-BE49-F238E27FC236}">
                <a16:creationId xmlns:a16="http://schemas.microsoft.com/office/drawing/2014/main" id="{EC82F370-105D-4C24-A841-59C3C17D6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6" y="1772816"/>
            <a:ext cx="43148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3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6749</TotalTime>
  <Words>161</Words>
  <Application>Microsoft Office PowerPoint</Application>
  <PresentationFormat>Diavetítés a képernyőre (4:3 oldalarány)</PresentationFormat>
  <Paragraphs>21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Cambria</vt:lpstr>
      <vt:lpstr>Engravers MT</vt:lpstr>
      <vt:lpstr>Times New Roman</vt:lpstr>
      <vt:lpstr>Wingdings</vt:lpstr>
      <vt:lpstr>Office Theme</vt:lpstr>
      <vt:lpstr>AZ ÍRÁS ÉS A TÖRVÉNYEK SZÜLETÉSE </vt:lpstr>
      <vt:lpstr>Az ékírás születése</vt:lpstr>
      <vt:lpstr>Hammurapi törvényei  </vt:lpstr>
      <vt:lpstr>Hammurapi törvényei  </vt:lpstr>
      <vt:lpstr>Hammurapi törvényei  </vt:lpstr>
      <vt:lpstr>AZ ÍRÁS ÉS A TÖRVÉNYEK SZÜLETÉSE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Sumér, az első civilizáció</dc:title>
  <dc:creator>Secondary Teachers 1</dc:creator>
  <cp:lastModifiedBy>Móni</cp:lastModifiedBy>
  <cp:revision>79</cp:revision>
  <cp:lastPrinted>1601-01-01T00:00:00Z</cp:lastPrinted>
  <dcterms:created xsi:type="dcterms:W3CDTF">2005-09-25T20:19:27Z</dcterms:created>
  <dcterms:modified xsi:type="dcterms:W3CDTF">2020-09-10T04:11:21Z</dcterms:modified>
</cp:coreProperties>
</file>